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59"/>
  </p:normalViewPr>
  <p:slideViewPr>
    <p:cSldViewPr snapToGrid="0" snapToObjects="1">
      <p:cViewPr>
        <p:scale>
          <a:sx n="95" d="100"/>
          <a:sy n="95" d="100"/>
        </p:scale>
        <p:origin x="14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1FD6A2-7A0D-48F5-B1AA-6C5680C6473F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BADA45B-7B22-40EF-B0AE-1F06722FADFB}">
      <dgm:prSet/>
      <dgm:spPr/>
      <dgm:t>
        <a:bodyPr/>
        <a:lstStyle/>
        <a:p>
          <a:r>
            <a:rPr lang="en-US" dirty="0"/>
            <a:t>The app is made for people that need help controlling the things they eat.</a:t>
          </a:r>
        </a:p>
      </dgm:t>
    </dgm:pt>
    <dgm:pt modelId="{0A3824BE-591D-43B2-963D-F4F693F66758}" type="parTrans" cxnId="{59DD85D0-EC56-4DF0-BF1E-6A1CF837D243}">
      <dgm:prSet/>
      <dgm:spPr/>
      <dgm:t>
        <a:bodyPr/>
        <a:lstStyle/>
        <a:p>
          <a:endParaRPr lang="en-US"/>
        </a:p>
      </dgm:t>
    </dgm:pt>
    <dgm:pt modelId="{FADA6A52-AEA4-4ED5-84F3-8836A0677ECE}" type="sibTrans" cxnId="{59DD85D0-EC56-4DF0-BF1E-6A1CF837D243}">
      <dgm:prSet/>
      <dgm:spPr/>
      <dgm:t>
        <a:bodyPr/>
        <a:lstStyle/>
        <a:p>
          <a:endParaRPr lang="en-US"/>
        </a:p>
      </dgm:t>
    </dgm:pt>
    <dgm:pt modelId="{EB84B24C-68AA-4D4E-8E5E-3F50BF2F4A7D}">
      <dgm:prSet/>
      <dgm:spPr/>
      <dgm:t>
        <a:bodyPr/>
        <a:lstStyle/>
        <a:p>
          <a:r>
            <a:rPr lang="en-US"/>
            <a:t>We provide textual feedback every time a user adds a food to his/her list.</a:t>
          </a:r>
        </a:p>
      </dgm:t>
    </dgm:pt>
    <dgm:pt modelId="{1C728105-6614-4296-AEDA-14891CB7B7A3}" type="parTrans" cxnId="{45199C19-B8D0-402A-9C46-0A93B587D09C}">
      <dgm:prSet/>
      <dgm:spPr/>
      <dgm:t>
        <a:bodyPr/>
        <a:lstStyle/>
        <a:p>
          <a:endParaRPr lang="en-US"/>
        </a:p>
      </dgm:t>
    </dgm:pt>
    <dgm:pt modelId="{1190EAFE-006C-40DC-BDF0-0B85E17CB889}" type="sibTrans" cxnId="{45199C19-B8D0-402A-9C46-0A93B587D09C}">
      <dgm:prSet/>
      <dgm:spPr/>
      <dgm:t>
        <a:bodyPr/>
        <a:lstStyle/>
        <a:p>
          <a:endParaRPr lang="en-US"/>
        </a:p>
      </dgm:t>
    </dgm:pt>
    <dgm:pt modelId="{B444AE77-82DD-4393-A03D-D998366BE8BD}">
      <dgm:prSet/>
      <dgm:spPr/>
      <dgm:t>
        <a:bodyPr/>
        <a:lstStyle/>
        <a:p>
          <a:r>
            <a:rPr lang="en-US"/>
            <a:t>To help people get a grip on negative eating habits.</a:t>
          </a:r>
        </a:p>
      </dgm:t>
    </dgm:pt>
    <dgm:pt modelId="{03BC5721-215A-423B-8F5D-94EADE582F34}" type="parTrans" cxnId="{B92DC8DD-6914-4E82-ADCD-65076F729049}">
      <dgm:prSet/>
      <dgm:spPr/>
      <dgm:t>
        <a:bodyPr/>
        <a:lstStyle/>
        <a:p>
          <a:endParaRPr lang="en-US"/>
        </a:p>
      </dgm:t>
    </dgm:pt>
    <dgm:pt modelId="{D7BDADCE-F779-44CA-B00B-CE4F5C26AA1C}" type="sibTrans" cxnId="{B92DC8DD-6914-4E82-ADCD-65076F729049}">
      <dgm:prSet/>
      <dgm:spPr/>
      <dgm:t>
        <a:bodyPr/>
        <a:lstStyle/>
        <a:p>
          <a:endParaRPr lang="en-US"/>
        </a:p>
      </dgm:t>
    </dgm:pt>
    <dgm:pt modelId="{A4BC495D-7D3F-489F-814F-42B696358EB0}" type="pres">
      <dgm:prSet presAssocID="{7C1FD6A2-7A0D-48F5-B1AA-6C5680C6473F}" presName="root" presStyleCnt="0">
        <dgm:presLayoutVars>
          <dgm:dir/>
          <dgm:resizeHandles val="exact"/>
        </dgm:presLayoutVars>
      </dgm:prSet>
      <dgm:spPr/>
    </dgm:pt>
    <dgm:pt modelId="{FDD6330D-A494-4B14-AE1F-DB66F71AC83B}" type="pres">
      <dgm:prSet presAssocID="{CBADA45B-7B22-40EF-B0AE-1F06722FADFB}" presName="compNode" presStyleCnt="0"/>
      <dgm:spPr/>
    </dgm:pt>
    <dgm:pt modelId="{2BD3FD9B-BCCE-4AF1-AEEE-0468D7DF24E0}" type="pres">
      <dgm:prSet presAssocID="{CBADA45B-7B22-40EF-B0AE-1F06722FADFB}" presName="bgRect" presStyleLbl="bgShp" presStyleIdx="0" presStyleCnt="3"/>
      <dgm:spPr/>
    </dgm:pt>
    <dgm:pt modelId="{E5466E07-3053-4FBE-90F8-C332E3565D9E}" type="pres">
      <dgm:prSet presAssocID="{CBADA45B-7B22-40EF-B0AE-1F06722FADF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18F96299-31B3-4175-A898-C4ECC31FBCDB}" type="pres">
      <dgm:prSet presAssocID="{CBADA45B-7B22-40EF-B0AE-1F06722FADFB}" presName="spaceRect" presStyleCnt="0"/>
      <dgm:spPr/>
    </dgm:pt>
    <dgm:pt modelId="{94D0314E-49D0-4765-91E3-EBC6559848A4}" type="pres">
      <dgm:prSet presAssocID="{CBADA45B-7B22-40EF-B0AE-1F06722FADFB}" presName="parTx" presStyleLbl="revTx" presStyleIdx="0" presStyleCnt="3">
        <dgm:presLayoutVars>
          <dgm:chMax val="0"/>
          <dgm:chPref val="0"/>
        </dgm:presLayoutVars>
      </dgm:prSet>
      <dgm:spPr/>
    </dgm:pt>
    <dgm:pt modelId="{5BE4AF89-1367-4DFE-9359-90FDDA301BF4}" type="pres">
      <dgm:prSet presAssocID="{FADA6A52-AEA4-4ED5-84F3-8836A0677ECE}" presName="sibTrans" presStyleCnt="0"/>
      <dgm:spPr/>
    </dgm:pt>
    <dgm:pt modelId="{D9C4E126-D937-4A95-ADC9-252B8EED93F9}" type="pres">
      <dgm:prSet presAssocID="{EB84B24C-68AA-4D4E-8E5E-3F50BF2F4A7D}" presName="compNode" presStyleCnt="0"/>
      <dgm:spPr/>
    </dgm:pt>
    <dgm:pt modelId="{4DBD8531-96A9-44A4-A7AD-193172A581F5}" type="pres">
      <dgm:prSet presAssocID="{EB84B24C-68AA-4D4E-8E5E-3F50BF2F4A7D}" presName="bgRect" presStyleLbl="bgShp" presStyleIdx="1" presStyleCnt="3"/>
      <dgm:spPr/>
    </dgm:pt>
    <dgm:pt modelId="{DFDB8283-4817-4625-8E3F-59DBC2D32B1F}" type="pres">
      <dgm:prSet presAssocID="{EB84B24C-68AA-4D4E-8E5E-3F50BF2F4A7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54E85D5-261B-400D-8322-95EDA05E62F0}" type="pres">
      <dgm:prSet presAssocID="{EB84B24C-68AA-4D4E-8E5E-3F50BF2F4A7D}" presName="spaceRect" presStyleCnt="0"/>
      <dgm:spPr/>
    </dgm:pt>
    <dgm:pt modelId="{E9F5C416-2A9A-4346-B0A3-E427BEAC5A4C}" type="pres">
      <dgm:prSet presAssocID="{EB84B24C-68AA-4D4E-8E5E-3F50BF2F4A7D}" presName="parTx" presStyleLbl="revTx" presStyleIdx="1" presStyleCnt="3">
        <dgm:presLayoutVars>
          <dgm:chMax val="0"/>
          <dgm:chPref val="0"/>
        </dgm:presLayoutVars>
      </dgm:prSet>
      <dgm:spPr/>
    </dgm:pt>
    <dgm:pt modelId="{F3326716-2F46-405A-988E-48D11183A220}" type="pres">
      <dgm:prSet presAssocID="{1190EAFE-006C-40DC-BDF0-0B85E17CB889}" presName="sibTrans" presStyleCnt="0"/>
      <dgm:spPr/>
    </dgm:pt>
    <dgm:pt modelId="{C8BF25F7-4CA6-49C1-AF15-0F3086EF9FD8}" type="pres">
      <dgm:prSet presAssocID="{B444AE77-82DD-4393-A03D-D998366BE8BD}" presName="compNode" presStyleCnt="0"/>
      <dgm:spPr/>
    </dgm:pt>
    <dgm:pt modelId="{BE907EC3-E111-4E8B-A59B-1860E54DC35F}" type="pres">
      <dgm:prSet presAssocID="{B444AE77-82DD-4393-A03D-D998366BE8BD}" presName="bgRect" presStyleLbl="bgShp" presStyleIdx="2" presStyleCnt="3"/>
      <dgm:spPr/>
    </dgm:pt>
    <dgm:pt modelId="{3E1673CF-F28C-4781-8790-6FFBD32D78AB}" type="pres">
      <dgm:prSet presAssocID="{B444AE77-82DD-4393-A03D-D998366BE8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DE6526A0-FC1F-4CC6-B93C-E9E4A7F9CBF2}" type="pres">
      <dgm:prSet presAssocID="{B444AE77-82DD-4393-A03D-D998366BE8BD}" presName="spaceRect" presStyleCnt="0"/>
      <dgm:spPr/>
    </dgm:pt>
    <dgm:pt modelId="{7C573A6A-E932-40CF-B9DA-BFDE96B1D529}" type="pres">
      <dgm:prSet presAssocID="{B444AE77-82DD-4393-A03D-D998366BE8B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5199C19-B8D0-402A-9C46-0A93B587D09C}" srcId="{7C1FD6A2-7A0D-48F5-B1AA-6C5680C6473F}" destId="{EB84B24C-68AA-4D4E-8E5E-3F50BF2F4A7D}" srcOrd="1" destOrd="0" parTransId="{1C728105-6614-4296-AEDA-14891CB7B7A3}" sibTransId="{1190EAFE-006C-40DC-BDF0-0B85E17CB889}"/>
    <dgm:cxn modelId="{81D7A138-BCC7-4671-8F33-61FA5ECECFA1}" type="presOf" srcId="{B444AE77-82DD-4393-A03D-D998366BE8BD}" destId="{7C573A6A-E932-40CF-B9DA-BFDE96B1D529}" srcOrd="0" destOrd="0" presId="urn:microsoft.com/office/officeart/2018/2/layout/IconVerticalSolidList"/>
    <dgm:cxn modelId="{35074145-CCEC-4ADF-8B52-37971E53158F}" type="presOf" srcId="{7C1FD6A2-7A0D-48F5-B1AA-6C5680C6473F}" destId="{A4BC495D-7D3F-489F-814F-42B696358EB0}" srcOrd="0" destOrd="0" presId="urn:microsoft.com/office/officeart/2018/2/layout/IconVerticalSolidList"/>
    <dgm:cxn modelId="{1220F379-B4D9-445E-9E22-19596DD21EC5}" type="presOf" srcId="{CBADA45B-7B22-40EF-B0AE-1F06722FADFB}" destId="{94D0314E-49D0-4765-91E3-EBC6559848A4}" srcOrd="0" destOrd="0" presId="urn:microsoft.com/office/officeart/2018/2/layout/IconVerticalSolidList"/>
    <dgm:cxn modelId="{8FDFB2C7-84CB-4681-B031-C748F3B7A7E2}" type="presOf" srcId="{EB84B24C-68AA-4D4E-8E5E-3F50BF2F4A7D}" destId="{E9F5C416-2A9A-4346-B0A3-E427BEAC5A4C}" srcOrd="0" destOrd="0" presId="urn:microsoft.com/office/officeart/2018/2/layout/IconVerticalSolidList"/>
    <dgm:cxn modelId="{59DD85D0-EC56-4DF0-BF1E-6A1CF837D243}" srcId="{7C1FD6A2-7A0D-48F5-B1AA-6C5680C6473F}" destId="{CBADA45B-7B22-40EF-B0AE-1F06722FADFB}" srcOrd="0" destOrd="0" parTransId="{0A3824BE-591D-43B2-963D-F4F693F66758}" sibTransId="{FADA6A52-AEA4-4ED5-84F3-8836A0677ECE}"/>
    <dgm:cxn modelId="{B92DC8DD-6914-4E82-ADCD-65076F729049}" srcId="{7C1FD6A2-7A0D-48F5-B1AA-6C5680C6473F}" destId="{B444AE77-82DD-4393-A03D-D998366BE8BD}" srcOrd="2" destOrd="0" parTransId="{03BC5721-215A-423B-8F5D-94EADE582F34}" sibTransId="{D7BDADCE-F779-44CA-B00B-CE4F5C26AA1C}"/>
    <dgm:cxn modelId="{F2E599A2-87C7-430F-8EB0-107B44738113}" type="presParOf" srcId="{A4BC495D-7D3F-489F-814F-42B696358EB0}" destId="{FDD6330D-A494-4B14-AE1F-DB66F71AC83B}" srcOrd="0" destOrd="0" presId="urn:microsoft.com/office/officeart/2018/2/layout/IconVerticalSolidList"/>
    <dgm:cxn modelId="{56B18894-A7F9-4830-8CC4-E01E9754DADF}" type="presParOf" srcId="{FDD6330D-A494-4B14-AE1F-DB66F71AC83B}" destId="{2BD3FD9B-BCCE-4AF1-AEEE-0468D7DF24E0}" srcOrd="0" destOrd="0" presId="urn:microsoft.com/office/officeart/2018/2/layout/IconVerticalSolidList"/>
    <dgm:cxn modelId="{03E73F00-E65B-493F-B4B8-FD2ABACE093F}" type="presParOf" srcId="{FDD6330D-A494-4B14-AE1F-DB66F71AC83B}" destId="{E5466E07-3053-4FBE-90F8-C332E3565D9E}" srcOrd="1" destOrd="0" presId="urn:microsoft.com/office/officeart/2018/2/layout/IconVerticalSolidList"/>
    <dgm:cxn modelId="{10B3EFB4-8D77-499A-AD93-8346B01A5BAF}" type="presParOf" srcId="{FDD6330D-A494-4B14-AE1F-DB66F71AC83B}" destId="{18F96299-31B3-4175-A898-C4ECC31FBCDB}" srcOrd="2" destOrd="0" presId="urn:microsoft.com/office/officeart/2018/2/layout/IconVerticalSolidList"/>
    <dgm:cxn modelId="{E20E8675-DD0C-4DB2-A54A-A92C7A304120}" type="presParOf" srcId="{FDD6330D-A494-4B14-AE1F-DB66F71AC83B}" destId="{94D0314E-49D0-4765-91E3-EBC6559848A4}" srcOrd="3" destOrd="0" presId="urn:microsoft.com/office/officeart/2018/2/layout/IconVerticalSolidList"/>
    <dgm:cxn modelId="{BA2C0B0C-0F62-4ACB-93D1-54043041795B}" type="presParOf" srcId="{A4BC495D-7D3F-489F-814F-42B696358EB0}" destId="{5BE4AF89-1367-4DFE-9359-90FDDA301BF4}" srcOrd="1" destOrd="0" presId="urn:microsoft.com/office/officeart/2018/2/layout/IconVerticalSolidList"/>
    <dgm:cxn modelId="{72487FCF-23EE-46DB-9DDF-8BD25EDC3412}" type="presParOf" srcId="{A4BC495D-7D3F-489F-814F-42B696358EB0}" destId="{D9C4E126-D937-4A95-ADC9-252B8EED93F9}" srcOrd="2" destOrd="0" presId="urn:microsoft.com/office/officeart/2018/2/layout/IconVerticalSolidList"/>
    <dgm:cxn modelId="{4D92B644-348C-4C0F-8083-144A89F79810}" type="presParOf" srcId="{D9C4E126-D937-4A95-ADC9-252B8EED93F9}" destId="{4DBD8531-96A9-44A4-A7AD-193172A581F5}" srcOrd="0" destOrd="0" presId="urn:microsoft.com/office/officeart/2018/2/layout/IconVerticalSolidList"/>
    <dgm:cxn modelId="{042C3A3A-5E36-49E9-8FE0-61EED0AAA59A}" type="presParOf" srcId="{D9C4E126-D937-4A95-ADC9-252B8EED93F9}" destId="{DFDB8283-4817-4625-8E3F-59DBC2D32B1F}" srcOrd="1" destOrd="0" presId="urn:microsoft.com/office/officeart/2018/2/layout/IconVerticalSolidList"/>
    <dgm:cxn modelId="{948539C9-E570-4CD7-8FA1-DE955F98D104}" type="presParOf" srcId="{D9C4E126-D937-4A95-ADC9-252B8EED93F9}" destId="{E54E85D5-261B-400D-8322-95EDA05E62F0}" srcOrd="2" destOrd="0" presId="urn:microsoft.com/office/officeart/2018/2/layout/IconVerticalSolidList"/>
    <dgm:cxn modelId="{80331CDE-0192-46B2-8D4F-DE8C4BE58C3A}" type="presParOf" srcId="{D9C4E126-D937-4A95-ADC9-252B8EED93F9}" destId="{E9F5C416-2A9A-4346-B0A3-E427BEAC5A4C}" srcOrd="3" destOrd="0" presId="urn:microsoft.com/office/officeart/2018/2/layout/IconVerticalSolidList"/>
    <dgm:cxn modelId="{F6C5BAFF-F65F-481D-ADA7-CB0CDCC1DBC0}" type="presParOf" srcId="{A4BC495D-7D3F-489F-814F-42B696358EB0}" destId="{F3326716-2F46-405A-988E-48D11183A220}" srcOrd="3" destOrd="0" presId="urn:microsoft.com/office/officeart/2018/2/layout/IconVerticalSolidList"/>
    <dgm:cxn modelId="{290F0CC9-5184-4A72-8A55-6E3D01DEB7E0}" type="presParOf" srcId="{A4BC495D-7D3F-489F-814F-42B696358EB0}" destId="{C8BF25F7-4CA6-49C1-AF15-0F3086EF9FD8}" srcOrd="4" destOrd="0" presId="urn:microsoft.com/office/officeart/2018/2/layout/IconVerticalSolidList"/>
    <dgm:cxn modelId="{411BAF24-1BE8-423E-98F1-AEC1FD264207}" type="presParOf" srcId="{C8BF25F7-4CA6-49C1-AF15-0F3086EF9FD8}" destId="{BE907EC3-E111-4E8B-A59B-1860E54DC35F}" srcOrd="0" destOrd="0" presId="urn:microsoft.com/office/officeart/2018/2/layout/IconVerticalSolidList"/>
    <dgm:cxn modelId="{F655B2FB-590F-4D62-A207-F5CBC74944A6}" type="presParOf" srcId="{C8BF25F7-4CA6-49C1-AF15-0F3086EF9FD8}" destId="{3E1673CF-F28C-4781-8790-6FFBD32D78AB}" srcOrd="1" destOrd="0" presId="urn:microsoft.com/office/officeart/2018/2/layout/IconVerticalSolidList"/>
    <dgm:cxn modelId="{DFF0556D-97AF-43AB-847E-67F3FA2C45FD}" type="presParOf" srcId="{C8BF25F7-4CA6-49C1-AF15-0F3086EF9FD8}" destId="{DE6526A0-FC1F-4CC6-B93C-E9E4A7F9CBF2}" srcOrd="2" destOrd="0" presId="urn:microsoft.com/office/officeart/2018/2/layout/IconVerticalSolidList"/>
    <dgm:cxn modelId="{DC7021E9-CA51-4C10-B28C-56687170DE31}" type="presParOf" srcId="{C8BF25F7-4CA6-49C1-AF15-0F3086EF9FD8}" destId="{7C573A6A-E932-40CF-B9DA-BFDE96B1D5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3FD9B-BCCE-4AF1-AEEE-0468D7DF24E0}">
      <dsp:nvSpPr>
        <dsp:cNvPr id="0" name=""/>
        <dsp:cNvSpPr/>
      </dsp:nvSpPr>
      <dsp:spPr>
        <a:xfrm>
          <a:off x="0" y="638"/>
          <a:ext cx="5906181" cy="14941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466E07-3053-4FBE-90F8-C332E3565D9E}">
      <dsp:nvSpPr>
        <dsp:cNvPr id="0" name=""/>
        <dsp:cNvSpPr/>
      </dsp:nvSpPr>
      <dsp:spPr>
        <a:xfrm>
          <a:off x="451973" y="336816"/>
          <a:ext cx="821769" cy="821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D0314E-49D0-4765-91E3-EBC6559848A4}">
      <dsp:nvSpPr>
        <dsp:cNvPr id="0" name=""/>
        <dsp:cNvSpPr/>
      </dsp:nvSpPr>
      <dsp:spPr>
        <a:xfrm>
          <a:off x="1725715" y="638"/>
          <a:ext cx="4180465" cy="1494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28" tIns="158128" rIns="158128" bIns="15812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app is made for people that need help controlling the things they eat.</a:t>
          </a:r>
        </a:p>
      </dsp:txBody>
      <dsp:txXfrm>
        <a:off x="1725715" y="638"/>
        <a:ext cx="4180465" cy="1494125"/>
      </dsp:txXfrm>
    </dsp:sp>
    <dsp:sp modelId="{4DBD8531-96A9-44A4-A7AD-193172A581F5}">
      <dsp:nvSpPr>
        <dsp:cNvPr id="0" name=""/>
        <dsp:cNvSpPr/>
      </dsp:nvSpPr>
      <dsp:spPr>
        <a:xfrm>
          <a:off x="0" y="1868296"/>
          <a:ext cx="5906181" cy="14941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DB8283-4817-4625-8E3F-59DBC2D32B1F}">
      <dsp:nvSpPr>
        <dsp:cNvPr id="0" name=""/>
        <dsp:cNvSpPr/>
      </dsp:nvSpPr>
      <dsp:spPr>
        <a:xfrm>
          <a:off x="451973" y="2204474"/>
          <a:ext cx="821769" cy="821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F5C416-2A9A-4346-B0A3-E427BEAC5A4C}">
      <dsp:nvSpPr>
        <dsp:cNvPr id="0" name=""/>
        <dsp:cNvSpPr/>
      </dsp:nvSpPr>
      <dsp:spPr>
        <a:xfrm>
          <a:off x="1725715" y="1868296"/>
          <a:ext cx="4180465" cy="1494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28" tIns="158128" rIns="158128" bIns="15812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 provide textual feedback every time a user adds a food to his/her list.</a:t>
          </a:r>
        </a:p>
      </dsp:txBody>
      <dsp:txXfrm>
        <a:off x="1725715" y="1868296"/>
        <a:ext cx="4180465" cy="1494125"/>
      </dsp:txXfrm>
    </dsp:sp>
    <dsp:sp modelId="{BE907EC3-E111-4E8B-A59B-1860E54DC35F}">
      <dsp:nvSpPr>
        <dsp:cNvPr id="0" name=""/>
        <dsp:cNvSpPr/>
      </dsp:nvSpPr>
      <dsp:spPr>
        <a:xfrm>
          <a:off x="0" y="3735953"/>
          <a:ext cx="5906181" cy="14941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1673CF-F28C-4781-8790-6FFBD32D78AB}">
      <dsp:nvSpPr>
        <dsp:cNvPr id="0" name=""/>
        <dsp:cNvSpPr/>
      </dsp:nvSpPr>
      <dsp:spPr>
        <a:xfrm>
          <a:off x="451973" y="4072131"/>
          <a:ext cx="821769" cy="821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573A6A-E932-40CF-B9DA-BFDE96B1D529}">
      <dsp:nvSpPr>
        <dsp:cNvPr id="0" name=""/>
        <dsp:cNvSpPr/>
      </dsp:nvSpPr>
      <dsp:spPr>
        <a:xfrm>
          <a:off x="1725715" y="3735953"/>
          <a:ext cx="4180465" cy="1494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28" tIns="158128" rIns="158128" bIns="15812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 help people get a grip on negative eating habits.</a:t>
          </a:r>
        </a:p>
      </dsp:txBody>
      <dsp:txXfrm>
        <a:off x="1725715" y="3735953"/>
        <a:ext cx="4180465" cy="1494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50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40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00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426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10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9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079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12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00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3293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3136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smtClean="0"/>
              <a:t>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90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24EE-BD8A-0342-A1A5-8CB110855A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Feel Good food</a:t>
            </a:r>
            <a:br>
              <a:rPr lang="en-US" dirty="0"/>
            </a:br>
            <a:r>
              <a:rPr lang="en-US" dirty="0"/>
              <a:t>The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C3BEA-4E87-3646-9FC3-A65EC8F558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Technical Walkthrough</a:t>
            </a:r>
          </a:p>
        </p:txBody>
      </p:sp>
    </p:spTree>
    <p:extLst>
      <p:ext uri="{BB962C8B-B14F-4D97-AF65-F5344CB8AC3E}">
        <p14:creationId xmlns:p14="http://schemas.microsoft.com/office/powerpoint/2010/main" val="921483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31EF2-6BA4-4F46-A5BD-90D362CF9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Docker-</a:t>
            </a:r>
            <a:r>
              <a:rPr lang="en-US" dirty="0" err="1"/>
              <a:t>ized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C7E8-DBB2-FE42-83D1-BD67449B1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the containers in docker allowed me to package up the </a:t>
            </a:r>
            <a:r>
              <a:rPr lang="en-GB" b="1" dirty="0"/>
              <a:t>application</a:t>
            </a:r>
            <a:r>
              <a:rPr lang="en-GB" dirty="0"/>
              <a:t> with all of the parts it needs such as libraries and other dependencies, and ship it all out as one package.</a:t>
            </a:r>
          </a:p>
          <a:p>
            <a:endParaRPr lang="en-GB" dirty="0"/>
          </a:p>
          <a:p>
            <a:r>
              <a:rPr lang="en-GB" dirty="0"/>
              <a:t>Those built images have been pushed to docker hub. And can be accessed anywhere at anytime on any machine with only docker installed. </a:t>
            </a:r>
          </a:p>
          <a:p>
            <a:endParaRPr lang="en-GB" dirty="0"/>
          </a:p>
          <a:p>
            <a:r>
              <a:rPr lang="en-GB" b="1" dirty="0"/>
              <a:t>Simplified maintenance </a:t>
            </a:r>
            <a:r>
              <a:rPr lang="en-GB" dirty="0"/>
              <a:t>– Docker reduces effort and risk of problems with application dependencies.</a:t>
            </a:r>
          </a:p>
        </p:txBody>
      </p:sp>
    </p:spTree>
    <p:extLst>
      <p:ext uri="{BB962C8B-B14F-4D97-AF65-F5344CB8AC3E}">
        <p14:creationId xmlns:p14="http://schemas.microsoft.com/office/powerpoint/2010/main" val="203899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4ABF3-3A5F-1C43-B80D-0E298ABD5A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14445" r="20935" b="1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43A334-53B8-3647-8512-8308E9A02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-100" dirty="0"/>
              <a:t>What It’s all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932FA-900A-F84B-8C07-4BE8BCF9A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spc="80" dirty="0"/>
              <a:t>The purpose of this application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000" spc="8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spc="80" dirty="0"/>
              <a:t>The Technologies and Tools used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spc="8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2000" dirty="0"/>
              <a:t>Connection between the Frontend and Backend</a:t>
            </a:r>
            <a:endParaRPr lang="en-US" sz="2000" spc="8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000" spc="8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2000" dirty="0"/>
              <a:t>Hierarchical Structure of the project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GB" sz="20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pc="80" dirty="0"/>
          </a:p>
        </p:txBody>
      </p:sp>
    </p:spTree>
    <p:extLst>
      <p:ext uri="{BB962C8B-B14F-4D97-AF65-F5344CB8AC3E}">
        <p14:creationId xmlns:p14="http://schemas.microsoft.com/office/powerpoint/2010/main" val="1787374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CDD75-E3DB-4C41-9EEE-1E1ED3ACE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Single Purpose Application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0B22E3-B758-41D1-B5CA-F9C49C1C17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3450440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4620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967F423-D21C-4F37-A0B7-750026A17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D2D389-660B-144F-90EE-79423E5F9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48" r="6726" b="-2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91D1FF4-7F97-4936-9A4C-9FB71D8FB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30F33-5FE0-0045-8E34-5D93EA609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User Interface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9A2B2-A274-9B4D-8F05-0E2F2FB7F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2386584"/>
            <a:ext cx="6281928" cy="3648456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2000" spc="80" dirty="0">
                <a:solidFill>
                  <a:schemeClr val="tx1"/>
                </a:solidFill>
              </a:rPr>
              <a:t>The front end was implemented using a very powerful Open Source JavaScript library:-</a:t>
            </a:r>
          </a:p>
          <a:p>
            <a:pPr lvl="2" indent="-182880">
              <a:spcBef>
                <a:spcPts val="0"/>
              </a:spcBef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1800" b="1" spc="80" dirty="0"/>
              <a:t>ReactJs</a:t>
            </a:r>
          </a:p>
          <a:p>
            <a:pPr marL="731520" lvl="2">
              <a:spcBef>
                <a:spcPts val="0"/>
              </a:spcBef>
              <a:spcAft>
                <a:spcPts val="600"/>
              </a:spcAft>
            </a:pPr>
            <a:endParaRPr lang="en-US" sz="1800" b="1" spc="80" dirty="0"/>
          </a:p>
          <a:p>
            <a:pPr marL="731520" lvl="2">
              <a:spcBef>
                <a:spcPts val="0"/>
              </a:spcBef>
              <a:spcAft>
                <a:spcPts val="600"/>
              </a:spcAft>
            </a:pPr>
            <a:br>
              <a:rPr lang="en-US" sz="1600" spc="80" dirty="0">
                <a:solidFill>
                  <a:schemeClr val="tx1"/>
                </a:solidFill>
              </a:rPr>
            </a:br>
            <a:endParaRPr lang="en-US" sz="1600" spc="80" dirty="0">
              <a:solidFill>
                <a:schemeClr val="tx1"/>
              </a:solidFill>
            </a:endParaRPr>
          </a:p>
          <a:p>
            <a:pPr indent="-1828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2000" spc="80" dirty="0">
                <a:solidFill>
                  <a:schemeClr val="tx1"/>
                </a:solidFill>
              </a:rPr>
              <a:t>To run ReactJs I needed a Framework for JavaScript Execution:-</a:t>
            </a:r>
          </a:p>
          <a:p>
            <a:pPr lvl="2" indent="-182880">
              <a:spcBef>
                <a:spcPts val="0"/>
              </a:spcBef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1800" b="1" spc="80" dirty="0">
                <a:solidFill>
                  <a:schemeClr val="tx1"/>
                </a:solidFill>
              </a:rPr>
              <a:t>Node.js</a:t>
            </a:r>
          </a:p>
          <a:p>
            <a:pPr marL="16002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spc="80" dirty="0">
              <a:solidFill>
                <a:schemeClr val="tx1"/>
              </a:solidFill>
            </a:endParaRPr>
          </a:p>
          <a:p>
            <a:pPr marL="731520" lvl="2">
              <a:spcBef>
                <a:spcPts val="0"/>
              </a:spcBef>
              <a:spcAft>
                <a:spcPts val="600"/>
              </a:spcAft>
            </a:pPr>
            <a:endParaRPr lang="en-US" sz="1800" b="1" spc="80" dirty="0"/>
          </a:p>
        </p:txBody>
      </p:sp>
    </p:spTree>
    <p:extLst>
      <p:ext uri="{BB962C8B-B14F-4D97-AF65-F5344CB8AC3E}">
        <p14:creationId xmlns:p14="http://schemas.microsoft.com/office/powerpoint/2010/main" val="2244767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0912-7EC4-1140-A1CA-33968895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544" y="642594"/>
            <a:ext cx="7652656" cy="1371600"/>
          </a:xfrm>
        </p:spPr>
        <p:txBody>
          <a:bodyPr>
            <a:normAutofit/>
          </a:bodyPr>
          <a:lstStyle/>
          <a:p>
            <a:r>
              <a:rPr lang="en-US" sz="4400"/>
              <a:t>NPM - Package Manager</a:t>
            </a:r>
          </a:p>
        </p:txBody>
      </p:sp>
      <p:sp>
        <p:nvSpPr>
          <p:cNvPr id="45" name="Round Single Corner Rectangle 4">
            <a:extLst>
              <a:ext uri="{FF2B5EF4-FFF2-40B4-BE49-F238E27FC236}">
                <a16:creationId xmlns:a16="http://schemas.microsoft.com/office/drawing/2014/main" id="{1D8C2DA7-D563-44B9-A08E-9A75A039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402" y="511151"/>
            <a:ext cx="2559744" cy="1364453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989BB7-0383-174C-A4F0-F81498476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8" y="642594"/>
            <a:ext cx="2232000" cy="1132739"/>
          </a:xfrm>
          <a:prstGeom prst="rect">
            <a:avLst/>
          </a:prstGeom>
        </p:spPr>
      </p:pic>
      <p:sp>
        <p:nvSpPr>
          <p:cNvPr id="47" name="Round Single Corner Rectangle 29">
            <a:extLst>
              <a:ext uri="{FF2B5EF4-FFF2-40B4-BE49-F238E27FC236}">
                <a16:creationId xmlns:a16="http://schemas.microsoft.com/office/drawing/2014/main" id="{98AF869C-0942-4DC7-8086-3CBE10F42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402" y="2036471"/>
            <a:ext cx="2559744" cy="1364453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id="{9F932AC0-D68F-E146-860B-43BA2A173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80" y="2324944"/>
            <a:ext cx="2258568" cy="771217"/>
          </a:xfrm>
          <a:prstGeom prst="rect">
            <a:avLst/>
          </a:prstGeom>
        </p:spPr>
      </p:pic>
      <p:sp>
        <p:nvSpPr>
          <p:cNvPr id="49" name="Round Single Corner Rectangle 31">
            <a:extLst>
              <a:ext uri="{FF2B5EF4-FFF2-40B4-BE49-F238E27FC236}">
                <a16:creationId xmlns:a16="http://schemas.microsoft.com/office/drawing/2014/main" id="{6F2B337E-C41F-43F7-828F-52FE3CF15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402" y="3561790"/>
            <a:ext cx="2559744" cy="1364453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5C3674-2757-434E-B674-053375DD3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80" y="3882971"/>
            <a:ext cx="2258568" cy="705802"/>
          </a:xfrm>
          <a:prstGeom prst="rect">
            <a:avLst/>
          </a:prstGeom>
        </p:spPr>
      </p:pic>
      <p:sp>
        <p:nvSpPr>
          <p:cNvPr id="51" name="Round Single Corner Rectangle 33">
            <a:extLst>
              <a:ext uri="{FF2B5EF4-FFF2-40B4-BE49-F238E27FC236}">
                <a16:creationId xmlns:a16="http://schemas.microsoft.com/office/drawing/2014/main" id="{0A104176-77DB-41BA-B2C6-597482694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402" y="5087109"/>
            <a:ext cx="2559744" cy="1364453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icture containing object&#10;&#10;Description automatically generated">
            <a:extLst>
              <a:ext uri="{FF2B5EF4-FFF2-40B4-BE49-F238E27FC236}">
                <a16:creationId xmlns:a16="http://schemas.microsoft.com/office/drawing/2014/main" id="{5B19E2F2-7F7F-3948-AF18-71B0973B4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80" y="5484516"/>
            <a:ext cx="2258568" cy="553349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C910A0-1FDB-8C4D-BF4A-CD18223D3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2544" y="2103120"/>
            <a:ext cx="7652656" cy="3931920"/>
          </a:xfrm>
        </p:spPr>
        <p:txBody>
          <a:bodyPr>
            <a:normAutofit/>
          </a:bodyPr>
          <a:lstStyle/>
          <a:p>
            <a:r>
              <a:rPr lang="en-GB" dirty="0" err="1"/>
              <a:t>npm</a:t>
            </a:r>
            <a:r>
              <a:rPr lang="en-GB" dirty="0"/>
              <a:t> comes with Node.js</a:t>
            </a:r>
          </a:p>
          <a:p>
            <a:r>
              <a:rPr lang="en-GB" dirty="0"/>
              <a:t>It is the Package and Library manager for JavaScript</a:t>
            </a:r>
          </a:p>
          <a:p>
            <a:endParaRPr lang="en-GB" dirty="0"/>
          </a:p>
          <a:p>
            <a:r>
              <a:rPr lang="en-GB" b="1" dirty="0" err="1"/>
              <a:t>Axios</a:t>
            </a:r>
            <a:r>
              <a:rPr lang="en-GB" b="1" dirty="0"/>
              <a:t> – </a:t>
            </a:r>
            <a:r>
              <a:rPr lang="en-GB" dirty="0"/>
              <a:t>Used to make HTTP requests.</a:t>
            </a:r>
          </a:p>
          <a:p>
            <a:r>
              <a:rPr lang="en-GB" dirty="0"/>
              <a:t>Allowed me to:-</a:t>
            </a:r>
          </a:p>
          <a:p>
            <a:pPr lvl="1"/>
            <a:r>
              <a:rPr lang="en-GB" dirty="0"/>
              <a:t>Create – </a:t>
            </a:r>
            <a:r>
              <a:rPr lang="en-GB" u="sng" dirty="0"/>
              <a:t>post</a:t>
            </a:r>
          </a:p>
          <a:p>
            <a:pPr lvl="1"/>
            <a:r>
              <a:rPr lang="en-GB" dirty="0"/>
              <a:t>Read - </a:t>
            </a:r>
            <a:r>
              <a:rPr lang="en-GB" u="sng" dirty="0"/>
              <a:t>get</a:t>
            </a:r>
          </a:p>
          <a:p>
            <a:pPr lvl="1"/>
            <a:r>
              <a:rPr lang="en-GB" dirty="0"/>
              <a:t>Update - </a:t>
            </a:r>
            <a:r>
              <a:rPr lang="en-GB" u="sng" dirty="0"/>
              <a:t>put</a:t>
            </a:r>
            <a:endParaRPr lang="en-GB" dirty="0"/>
          </a:p>
          <a:p>
            <a:pPr lvl="1"/>
            <a:r>
              <a:rPr lang="en-GB" dirty="0"/>
              <a:t>Delete - </a:t>
            </a:r>
            <a:r>
              <a:rPr lang="en-GB" u="sng" dirty="0"/>
              <a:t>delete</a:t>
            </a:r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2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8AE25-3E90-A84D-B223-98F3337CE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400"/>
              <a:t>The JavaEE backend</a:t>
            </a: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936D704-5904-42AD-9DA1-E236DCE1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7945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F85684E-F6CB-6F4D-A062-7C4CAA7A5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70" y="207804"/>
            <a:ext cx="5678030" cy="281663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7BDD7DD-72A9-45C7-948C-F9956327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GB" sz="2000" dirty="0"/>
              <a:t>A Project Object Model or </a:t>
            </a:r>
            <a:r>
              <a:rPr lang="en-GB" sz="2000" b="1" dirty="0"/>
              <a:t>POM</a:t>
            </a:r>
          </a:p>
          <a:p>
            <a:r>
              <a:rPr lang="en-GB" sz="2000" dirty="0"/>
              <a:t>A </a:t>
            </a:r>
            <a:r>
              <a:rPr lang="en-GB" sz="2000" b="1" dirty="0"/>
              <a:t>XML file</a:t>
            </a:r>
            <a:r>
              <a:rPr lang="en-GB" sz="2000" dirty="0"/>
              <a:t> that contains information about the project and configuration details</a:t>
            </a:r>
          </a:p>
          <a:p>
            <a:r>
              <a:rPr lang="en-GB" sz="2000" dirty="0"/>
              <a:t>Used by </a:t>
            </a:r>
            <a:r>
              <a:rPr lang="en-GB" sz="2000" b="1" dirty="0"/>
              <a:t>Maven</a:t>
            </a:r>
            <a:r>
              <a:rPr lang="en-GB" sz="2000" dirty="0"/>
              <a:t> to build the project into a </a:t>
            </a:r>
            <a:r>
              <a:rPr lang="en-GB" sz="2000" b="1" dirty="0"/>
              <a:t>war</a:t>
            </a:r>
            <a:r>
              <a:rPr lang="en-GB" sz="2000" dirty="0"/>
              <a:t> package</a:t>
            </a:r>
          </a:p>
          <a:p>
            <a:endParaRPr lang="en-US" sz="2000" dirty="0"/>
          </a:p>
          <a:p>
            <a:r>
              <a:rPr lang="en-US" sz="2000" dirty="0"/>
              <a:t>The Maven JavaEE project was deployed using:-</a:t>
            </a:r>
          </a:p>
          <a:p>
            <a:pPr lvl="1"/>
            <a:r>
              <a:rPr lang="en-US" sz="1800" b="1" dirty="0"/>
              <a:t>WildFly Server</a:t>
            </a:r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667E35F-5152-B144-87F2-52F6F7AF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71" y="3099921"/>
            <a:ext cx="5678030" cy="35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46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2643-6EBD-B042-A088-364B734D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Database Tables in Java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535AFD-8E94-E54A-9AD0-7D2E5E099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1" r="17819" b="3"/>
          <a:stretch/>
        </p:blipFill>
        <p:spPr>
          <a:xfrm>
            <a:off x="712694" y="2103120"/>
            <a:ext cx="3461304" cy="41639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AA435-43DA-864E-994D-D8F5BE00F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165" y="1955576"/>
            <a:ext cx="6842141" cy="4459045"/>
          </a:xfrm>
        </p:spPr>
        <p:txBody>
          <a:bodyPr>
            <a:normAutofit/>
          </a:bodyPr>
          <a:lstStyle/>
          <a:p>
            <a:r>
              <a:rPr lang="en-US" sz="2000" dirty="0"/>
              <a:t>This was achieved through using:-</a:t>
            </a:r>
          </a:p>
          <a:p>
            <a:pPr lvl="1"/>
            <a:r>
              <a:rPr lang="en-GB" sz="1800" b="1" dirty="0"/>
              <a:t>javax.persistence </a:t>
            </a:r>
            <a:r>
              <a:rPr lang="en-GB" sz="1800" dirty="0"/>
              <a:t>package (JPA)</a:t>
            </a:r>
          </a:p>
          <a:p>
            <a:r>
              <a:rPr lang="en-GB" sz="2000" dirty="0"/>
              <a:t>Java Persistence is the API for the management for persistence and object/relational mapping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u="sng" dirty="0"/>
              <a:t>@Entity </a:t>
            </a:r>
            <a:r>
              <a:rPr lang="en-GB" sz="2000" dirty="0"/>
              <a:t>– shows what class should be persisted into the database.</a:t>
            </a:r>
          </a:p>
          <a:p>
            <a:r>
              <a:rPr lang="en-GB" sz="2000" u="sng" dirty="0"/>
              <a:t>@Table </a:t>
            </a:r>
            <a:r>
              <a:rPr lang="en-GB" sz="2000" dirty="0"/>
              <a:t>– Defines the table name</a:t>
            </a:r>
          </a:p>
          <a:p>
            <a:r>
              <a:rPr lang="en-GB" u="sng" dirty="0"/>
              <a:t>@id </a:t>
            </a:r>
            <a:r>
              <a:rPr lang="en-GB" dirty="0"/>
              <a:t>– defines what variable is used as a auto generated id.</a:t>
            </a:r>
          </a:p>
          <a:p>
            <a:r>
              <a:rPr lang="en-GB" u="sng" dirty="0"/>
              <a:t>@Column </a:t>
            </a:r>
            <a:r>
              <a:rPr lang="en-GB" dirty="0"/>
              <a:t>– Defines column names for table per variable in class.</a:t>
            </a:r>
          </a:p>
        </p:txBody>
      </p:sp>
    </p:spTree>
    <p:extLst>
      <p:ext uri="{BB962C8B-B14F-4D97-AF65-F5344CB8AC3E}">
        <p14:creationId xmlns:p14="http://schemas.microsoft.com/office/powerpoint/2010/main" val="3915115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FE57-3295-944A-9FE6-D0690F870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42453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Implementation of Functions -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8110B75-CCD4-433B-9783-05551582A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613648"/>
            <a:ext cx="5446059" cy="4195482"/>
          </a:xfrm>
        </p:spPr>
        <p:txBody>
          <a:bodyPr>
            <a:normAutofit lnSpcReduction="10000"/>
          </a:bodyPr>
          <a:lstStyle/>
          <a:p>
            <a:r>
              <a:rPr lang="en-GB" sz="2000" u="sng" dirty="0"/>
              <a:t>@Transactional </a:t>
            </a:r>
            <a:r>
              <a:rPr lang="en-GB" sz="2000" dirty="0"/>
              <a:t>– a proxy is created the same as the class annotated upon</a:t>
            </a:r>
          </a:p>
          <a:p>
            <a:pPr lvl="2"/>
            <a:r>
              <a:rPr lang="en-GB" sz="1800" dirty="0"/>
              <a:t>Automatically commits/rolls back the changes accordingly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Entity Manager – allows data to be to searched, add, and deleted from the DB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GB" sz="2000" u="sng" dirty="0"/>
              <a:t>@Inject </a:t>
            </a:r>
            <a:r>
              <a:rPr lang="en-GB" sz="2000" dirty="0"/>
              <a:t>– provides the application the ability to create references of an instance of a class.</a:t>
            </a:r>
            <a:endParaRPr lang="en-US" sz="2000" dirty="0"/>
          </a:p>
          <a:p>
            <a:pPr lvl="2"/>
            <a:r>
              <a:rPr lang="en-US" sz="1800" dirty="0"/>
              <a:t>Enforces SOLID OOP principles.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8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2F55E30-9EC8-DB43-B631-B17FCBB41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4194"/>
            <a:ext cx="5740630" cy="3687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27E40-596E-AE40-AFC9-DE0BAC2F616C}"/>
              </a:ext>
            </a:extLst>
          </p:cNvPr>
          <p:cNvSpPr txBox="1"/>
          <p:nvPr/>
        </p:nvSpPr>
        <p:spPr>
          <a:xfrm>
            <a:off x="8734842" y="1385047"/>
            <a:ext cx="306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Continued use of the JPA</a:t>
            </a:r>
          </a:p>
        </p:txBody>
      </p:sp>
    </p:spTree>
    <p:extLst>
      <p:ext uri="{BB962C8B-B14F-4D97-AF65-F5344CB8AC3E}">
        <p14:creationId xmlns:p14="http://schemas.microsoft.com/office/powerpoint/2010/main" val="2524579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8905B-13C8-DB49-BB46-D2BE30777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3000" dirty="0"/>
              <a:t>JAX-RS for receiving HTTP requests</a:t>
            </a: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936D704-5904-42AD-9DA1-E236DCE1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7945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E0363A6-3454-2E4C-BB81-43E32ED92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95" y="3234608"/>
            <a:ext cx="5367165" cy="318004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255454B-D884-4649-B2D9-AFBBFFD85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GB" u="sng" dirty="0"/>
              <a:t>@ApplicationPath </a:t>
            </a:r>
            <a:r>
              <a:rPr lang="en-GB" dirty="0"/>
              <a:t>– the first entry point to get to functionality.</a:t>
            </a:r>
            <a:endParaRPr lang="en-GB" u="sng" dirty="0"/>
          </a:p>
          <a:p>
            <a:endParaRPr lang="en-GB" u="sng" dirty="0"/>
          </a:p>
          <a:p>
            <a:r>
              <a:rPr lang="en-GB" u="sng" dirty="0"/>
              <a:t>@Path </a:t>
            </a:r>
            <a:r>
              <a:rPr lang="en-GB" dirty="0"/>
              <a:t>– </a:t>
            </a:r>
            <a:r>
              <a:rPr lang="en-US" dirty="0"/>
              <a:t>allows sub paths to be defined</a:t>
            </a:r>
          </a:p>
          <a:p>
            <a:endParaRPr lang="en-US" dirty="0"/>
          </a:p>
          <a:p>
            <a:r>
              <a:rPr lang="en-GB" u="sng" dirty="0"/>
              <a:t>@POST </a:t>
            </a:r>
            <a:r>
              <a:rPr lang="en-GB" dirty="0"/>
              <a:t>– indicates the method will respond to a post request and call the given function</a:t>
            </a:r>
            <a:endParaRPr lang="en-US" dirty="0"/>
          </a:p>
        </p:txBody>
      </p:sp>
      <p:pic>
        <p:nvPicPr>
          <p:cNvPr id="7" name="Picture 6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332517A5-4C0C-0049-84D9-F4A11F324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5" y="1328394"/>
            <a:ext cx="6174000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949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306</Words>
  <Application>Microsoft Macintosh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Garamond</vt:lpstr>
      <vt:lpstr>Savon</vt:lpstr>
      <vt:lpstr>Feel Good food The App</vt:lpstr>
      <vt:lpstr>What It’s all about</vt:lpstr>
      <vt:lpstr>Single Purpose Application</vt:lpstr>
      <vt:lpstr>The User Interface</vt:lpstr>
      <vt:lpstr>NPM - Package Manager</vt:lpstr>
      <vt:lpstr>The JavaEE backend</vt:lpstr>
      <vt:lpstr>Creating Database Tables in Java </vt:lpstr>
      <vt:lpstr>Implementation of Functions - </vt:lpstr>
      <vt:lpstr>JAX-RS for receiving HTTP requests</vt:lpstr>
      <vt:lpstr>Docker-ized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Feel Good food The App</dc:title>
  <dc:creator>Sultan, Husnain</dc:creator>
  <cp:lastModifiedBy>Sultan, Husnain</cp:lastModifiedBy>
  <cp:revision>3</cp:revision>
  <dcterms:created xsi:type="dcterms:W3CDTF">2019-02-10T20:54:53Z</dcterms:created>
  <dcterms:modified xsi:type="dcterms:W3CDTF">2019-02-10T21:32:52Z</dcterms:modified>
</cp:coreProperties>
</file>